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99" d="100"/>
          <a:sy n="99" d="100"/>
        </p:scale>
        <p:origin x="340" y="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8490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57.png"/><Relationship Id="rId5" Type="http://schemas.openxmlformats.org/officeDocument/2006/relationships/image" Target="../media/image12.png"/><Relationship Id="rId10" Type="http://schemas.openxmlformats.org/officeDocument/2006/relationships/image" Target="../media/image56.png"/><Relationship Id="rId4" Type="http://schemas.openxmlformats.org/officeDocument/2006/relationships/image" Target="../media/image52.png"/><Relationship Id="rId9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12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5.png"/><Relationship Id="rId4" Type="http://schemas.openxmlformats.org/officeDocument/2006/relationships/image" Target="../media/image23.png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12.png"/><Relationship Id="rId10" Type="http://schemas.openxmlformats.org/officeDocument/2006/relationships/image" Target="../media/image41.png"/><Relationship Id="rId4" Type="http://schemas.openxmlformats.org/officeDocument/2006/relationships/image" Target="../media/image13.png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microsoft.com/office/2007/relationships/hdphoto" Target="../media/hdphoto1.wdp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07778" y="142875"/>
            <a:ext cx="72190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47A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KPMG's</a:t>
            </a:r>
            <a:endParaRPr lang="en-US" sz="1350" dirty="0"/>
          </a:p>
        </p:txBody>
      </p:sp>
      <p:sp>
        <p:nvSpPr>
          <p:cNvPr id="4" name="Text 1"/>
          <p:cNvSpPr/>
          <p:nvPr/>
        </p:nvSpPr>
        <p:spPr>
          <a:xfrm>
            <a:off x="285750" y="285750"/>
            <a:ext cx="8643938" cy="471488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47A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Présentation de la problématique</a:t>
            </a:r>
            <a:endParaRPr lang="en-US" sz="202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200150"/>
            <a:ext cx="214313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7219" y="1078126"/>
            <a:ext cx="3929063" cy="41549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KPMG, vendeur de motos en Inde, souhaite segmenter ses clients.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857375"/>
            <a:ext cx="171450" cy="1714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64356" y="1685925"/>
            <a:ext cx="397192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Objectif : mieux cibler les campagnes marketing via une segmentation exploitable.</a:t>
            </a:r>
            <a:endParaRPr lang="en-US" sz="13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514600"/>
            <a:ext cx="214313" cy="17145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07219" y="2343150"/>
            <a:ext cx="3929063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Segmentation basée sur des données comportementales et démographiques.</a:t>
            </a:r>
            <a:endParaRPr lang="en-US" sz="13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171825"/>
            <a:ext cx="192881" cy="17145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85788" y="3000375"/>
            <a:ext cx="3950494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Besoin d'une approche data-driven pour optimiser les actions marketing.</a:t>
            </a:r>
            <a:endParaRPr lang="en-US" sz="135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750" y="3829050"/>
            <a:ext cx="171450" cy="171450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564356" y="3657600"/>
            <a:ext cx="397192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Nécessité d'une solution évolutive et maintenue dans le temps.</a:t>
            </a:r>
            <a:endParaRPr lang="en-US" sz="1350" dirty="0"/>
          </a:p>
        </p:txBody>
      </p:sp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82766" y="1600870"/>
            <a:ext cx="3571875" cy="214178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8972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07778" y="142875"/>
            <a:ext cx="72190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47A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KPMG's</a:t>
            </a:r>
            <a:endParaRPr lang="en-US" sz="1350" dirty="0"/>
          </a:p>
        </p:txBody>
      </p:sp>
      <p:sp>
        <p:nvSpPr>
          <p:cNvPr id="4" name="Text 1"/>
          <p:cNvSpPr/>
          <p:nvPr/>
        </p:nvSpPr>
        <p:spPr>
          <a:xfrm>
            <a:off x="285750" y="285750"/>
            <a:ext cx="8643938" cy="471488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47A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Simulation de stabilité &amp; Maintenance</a:t>
            </a:r>
            <a:endParaRPr lang="en-US" sz="202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128713"/>
            <a:ext cx="214313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7219" y="957263"/>
            <a:ext cx="3929063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Ajout de 100 clients et variation de comportements simulés.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753" y="1603976"/>
            <a:ext cx="171450" cy="1714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89359" y="1585826"/>
            <a:ext cx="3971925" cy="20774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Silhouette Score initial : 0.52 | après variation : 0.51</a:t>
            </a:r>
            <a:endParaRPr lang="en-US" sz="13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181" y="2135268"/>
            <a:ext cx="214313" cy="17145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28650" y="2013244"/>
            <a:ext cx="3929063" cy="41549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Adjusted Rand Index (ARI) après variations : ~0.9 → Bonne stabilité.</a:t>
            </a:r>
            <a:endParaRPr lang="en-US" sz="13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2586241"/>
            <a:ext cx="150019" cy="17145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42925" y="2568092"/>
            <a:ext cx="3856825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Fréquence de mise à jour suggérée : trimestrielle.</a:t>
            </a:r>
            <a:endParaRPr lang="en-US" sz="1350" dirty="0"/>
          </a:p>
        </p:txBody>
      </p:sp>
      <p:sp>
        <p:nvSpPr>
          <p:cNvPr id="13" name="Shape 6"/>
          <p:cNvSpPr/>
          <p:nvPr/>
        </p:nvSpPr>
        <p:spPr>
          <a:xfrm>
            <a:off x="303609" y="2870155"/>
            <a:ext cx="4179094" cy="1944734"/>
          </a:xfrm>
          <a:prstGeom prst="rect">
            <a:avLst/>
          </a:prstGeom>
          <a:solidFill>
            <a:srgbClr val="E0E0E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4" name="Text 7"/>
          <p:cNvSpPr/>
          <p:nvPr/>
        </p:nvSpPr>
        <p:spPr>
          <a:xfrm>
            <a:off x="303609" y="2921998"/>
            <a:ext cx="396478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238" dirty="0">
                <a:solidFill>
                  <a:srgbClr val="0047A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Recommandations de maintenance</a:t>
            </a:r>
            <a:endParaRPr lang="en-US" sz="1238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385" y="3213819"/>
            <a:ext cx="128588" cy="12858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748410" y="3181673"/>
            <a:ext cx="306631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Surveillance mensuelle de la cohérence des clusters</a:t>
            </a:r>
            <a:endParaRPr lang="en-US" sz="1013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091" y="3489823"/>
            <a:ext cx="128588" cy="128588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700087" y="3463950"/>
            <a:ext cx="316602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Re-segmentation si métriques sous les seuils critiques</a:t>
            </a:r>
            <a:endParaRPr lang="en-US" sz="1013" dirty="0"/>
          </a:p>
        </p:txBody>
      </p:sp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4344" y="3758578"/>
            <a:ext cx="160734" cy="128588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696516" y="3726431"/>
            <a:ext cx="313100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Pipeline automatique et tableau de bord recommandé</a:t>
            </a:r>
            <a:endParaRPr lang="en-US" sz="1013" dirty="0"/>
          </a:p>
        </p:txBody>
      </p:sp>
      <p:sp>
        <p:nvSpPr>
          <p:cNvPr id="21" name="Shape 11"/>
          <p:cNvSpPr/>
          <p:nvPr/>
        </p:nvSpPr>
        <p:spPr>
          <a:xfrm>
            <a:off x="414337" y="3972741"/>
            <a:ext cx="1875234" cy="707231"/>
          </a:xfrm>
          <a:prstGeom prst="rect">
            <a:avLst/>
          </a:prstGeom>
          <a:solidFill>
            <a:srgbClr val="FF7F00">
              <a:alpha val="20000"/>
            </a:srgbClr>
          </a:solidFill>
          <a:ln w="99">
            <a:solidFill>
              <a:srgbClr val="FF7F00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22" name="Text 12"/>
          <p:cNvSpPr/>
          <p:nvPr/>
        </p:nvSpPr>
        <p:spPr>
          <a:xfrm>
            <a:off x="464344" y="3993864"/>
            <a:ext cx="179665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Seuil d'alerte</a:t>
            </a:r>
            <a:endParaRPr lang="en-US" sz="900" dirty="0"/>
          </a:p>
        </p:txBody>
      </p:sp>
      <p:sp>
        <p:nvSpPr>
          <p:cNvPr id="23" name="Text 13"/>
          <p:cNvSpPr/>
          <p:nvPr/>
        </p:nvSpPr>
        <p:spPr>
          <a:xfrm>
            <a:off x="917540" y="4163139"/>
            <a:ext cx="868828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Silhouette &lt; 0.30</a:t>
            </a:r>
            <a:endParaRPr lang="en-US" sz="900" dirty="0"/>
          </a:p>
        </p:txBody>
      </p:sp>
      <p:sp>
        <p:nvSpPr>
          <p:cNvPr id="24" name="Text 14"/>
          <p:cNvSpPr/>
          <p:nvPr/>
        </p:nvSpPr>
        <p:spPr>
          <a:xfrm>
            <a:off x="1017119" y="4342831"/>
            <a:ext cx="548228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ARI &lt; 0.70</a:t>
            </a:r>
            <a:endParaRPr lang="en-US" sz="900" dirty="0"/>
          </a:p>
        </p:txBody>
      </p:sp>
      <p:sp>
        <p:nvSpPr>
          <p:cNvPr id="25" name="Shape 15"/>
          <p:cNvSpPr/>
          <p:nvPr/>
        </p:nvSpPr>
        <p:spPr>
          <a:xfrm>
            <a:off x="2411015" y="3959679"/>
            <a:ext cx="1882378" cy="707231"/>
          </a:xfrm>
          <a:prstGeom prst="rect">
            <a:avLst/>
          </a:prstGeom>
          <a:solidFill>
            <a:srgbClr val="FF0000">
              <a:alpha val="10000"/>
            </a:srgbClr>
          </a:solidFill>
          <a:ln w="99">
            <a:solidFill>
              <a:srgbClr val="FF0000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26" name="Text 16"/>
          <p:cNvSpPr/>
          <p:nvPr/>
        </p:nvSpPr>
        <p:spPr>
          <a:xfrm>
            <a:off x="2446733" y="3983173"/>
            <a:ext cx="180379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Seuil critique</a:t>
            </a:r>
            <a:endParaRPr lang="en-US" sz="900" dirty="0"/>
          </a:p>
        </p:txBody>
      </p:sp>
      <p:sp>
        <p:nvSpPr>
          <p:cNvPr id="27" name="Text 17"/>
          <p:cNvSpPr/>
          <p:nvPr/>
        </p:nvSpPr>
        <p:spPr>
          <a:xfrm>
            <a:off x="2901254" y="4181789"/>
            <a:ext cx="868828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Silhouette &lt; 0.10</a:t>
            </a:r>
            <a:endParaRPr lang="en-US" sz="900" dirty="0"/>
          </a:p>
        </p:txBody>
      </p:sp>
      <p:sp>
        <p:nvSpPr>
          <p:cNvPr id="28" name="Text 18"/>
          <p:cNvSpPr/>
          <p:nvPr/>
        </p:nvSpPr>
        <p:spPr>
          <a:xfrm>
            <a:off x="3093258" y="4365154"/>
            <a:ext cx="548228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ARI &lt; 0.50</a:t>
            </a:r>
            <a:endParaRPr lang="en-US" sz="900" dirty="0"/>
          </a:p>
        </p:txBody>
      </p:sp>
      <p:pic>
        <p:nvPicPr>
          <p:cNvPr id="29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79156" y="957263"/>
            <a:ext cx="4179094" cy="1785938"/>
          </a:xfrm>
          <a:prstGeom prst="rect">
            <a:avLst/>
          </a:prstGeom>
        </p:spPr>
      </p:pic>
      <p:pic>
        <p:nvPicPr>
          <p:cNvPr id="30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79156" y="2886075"/>
            <a:ext cx="4179094" cy="178593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07778" y="142875"/>
            <a:ext cx="72190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47A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KPMG's</a:t>
            </a:r>
            <a:endParaRPr lang="en-US" sz="1350" dirty="0"/>
          </a:p>
        </p:txBody>
      </p:sp>
      <p:sp>
        <p:nvSpPr>
          <p:cNvPr id="4" name="Text 1"/>
          <p:cNvSpPr/>
          <p:nvPr/>
        </p:nvSpPr>
        <p:spPr>
          <a:xfrm>
            <a:off x="285750" y="285750"/>
            <a:ext cx="8643938" cy="471488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47A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Contexte &amp; Objectif</a:t>
            </a:r>
            <a:endParaRPr lang="en-US" sz="202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200150"/>
            <a:ext cx="171450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64356" y="1028700"/>
            <a:ext cx="397192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Comprendre les profils clients et leurs comportements d'achat.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857375"/>
            <a:ext cx="171450" cy="1714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64356" y="1685925"/>
            <a:ext cx="397192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Créer des groupes homogènes, actionnables et mis à jour régulièrement.</a:t>
            </a:r>
            <a:endParaRPr lang="en-US" sz="13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514600"/>
            <a:ext cx="214313" cy="17145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07219" y="2343150"/>
            <a:ext cx="3929063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Proposer une gouvernance pour la stabilité des clusters.</a:t>
            </a:r>
            <a:endParaRPr lang="en-US" sz="13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171825"/>
            <a:ext cx="171450" cy="17145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64356" y="3000375"/>
            <a:ext cx="397192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Optimiser le ROI des campagnes marketing ciblées.</a:t>
            </a:r>
            <a:endParaRPr lang="en-US" sz="1350" dirty="0"/>
          </a:p>
        </p:txBody>
      </p:sp>
      <p:sp>
        <p:nvSpPr>
          <p:cNvPr id="13" name="Shape 6"/>
          <p:cNvSpPr/>
          <p:nvPr/>
        </p:nvSpPr>
        <p:spPr>
          <a:xfrm>
            <a:off x="285750" y="3580447"/>
            <a:ext cx="4179094" cy="1109119"/>
          </a:xfrm>
          <a:prstGeom prst="rect">
            <a:avLst/>
          </a:prstGeom>
          <a:solidFill>
            <a:srgbClr val="E0E0E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4" name="Text 7"/>
          <p:cNvSpPr/>
          <p:nvPr/>
        </p:nvSpPr>
        <p:spPr>
          <a:xfrm>
            <a:off x="428625" y="3646170"/>
            <a:ext cx="396478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0047A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Objectifs clés</a:t>
            </a:r>
            <a:endParaRPr lang="en-US" sz="1350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625" y="4030503"/>
            <a:ext cx="171450" cy="17145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707231" y="4009071"/>
            <a:ext cx="347881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Segmentation actionnable pour les équipes marketing</a:t>
            </a:r>
            <a:endParaRPr lang="en-US" sz="1125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625" y="4387690"/>
            <a:ext cx="171450" cy="171450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707231" y="4366259"/>
            <a:ext cx="298628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Solution évolutive et maintenue dans le temps</a:t>
            </a:r>
            <a:endParaRPr lang="en-US" sz="1125" dirty="0"/>
          </a:p>
        </p:txBody>
      </p:sp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82766" y="1906181"/>
            <a:ext cx="3571875" cy="238124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2876"/>
            <a:ext cx="9327075" cy="52863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07778" y="142875"/>
            <a:ext cx="72190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47A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KPMG's</a:t>
            </a:r>
            <a:endParaRPr lang="en-US" sz="1350" dirty="0"/>
          </a:p>
        </p:txBody>
      </p:sp>
      <p:sp>
        <p:nvSpPr>
          <p:cNvPr id="4" name="Text 1"/>
          <p:cNvSpPr/>
          <p:nvPr/>
        </p:nvSpPr>
        <p:spPr>
          <a:xfrm>
            <a:off x="285750" y="285750"/>
            <a:ext cx="8643938" cy="471488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47A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Données disponibles et contraintes</a:t>
            </a:r>
            <a:endParaRPr lang="en-US" sz="202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200150"/>
            <a:ext cx="171450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64356" y="1028700"/>
            <a:ext cx="397192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Fichier Excel : 4 feuilles (Demographic, Address, Transactions, New Customers).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857375"/>
            <a:ext cx="171450" cy="1714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64356" y="1685925"/>
            <a:ext cx="397192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Nettoyage nécessaire : valeurs manquantes (e.g. job_title), genres mal encodés.</a:t>
            </a:r>
            <a:endParaRPr lang="en-US" sz="13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514600"/>
            <a:ext cx="150019" cy="17145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42925" y="2343150"/>
            <a:ext cx="3993356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Fusion, standardisation et enrichissement (recency, frequency, montant total).</a:t>
            </a:r>
            <a:endParaRPr lang="en-US" sz="13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171825"/>
            <a:ext cx="171450" cy="17145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64356" y="3000375"/>
            <a:ext cx="397192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Encodage des variables catégorielles et normalisation des variables numériques.</a:t>
            </a:r>
            <a:endParaRPr lang="en-US" sz="135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750" y="3829050"/>
            <a:ext cx="150019" cy="171450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542925" y="3657600"/>
            <a:ext cx="3993356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Création de variables dérivées pour améliorer la segmentation.</a:t>
            </a:r>
            <a:endParaRPr lang="en-US" sz="1350" dirty="0"/>
          </a:p>
        </p:txBody>
      </p:sp>
      <p:sp>
        <p:nvSpPr>
          <p:cNvPr id="15" name="Shape 7"/>
          <p:cNvSpPr/>
          <p:nvPr/>
        </p:nvSpPr>
        <p:spPr>
          <a:xfrm>
            <a:off x="4693862" y="642938"/>
            <a:ext cx="1436424" cy="335756"/>
          </a:xfrm>
          <a:prstGeom prst="rect">
            <a:avLst/>
          </a:prstGeom>
          <a:solidFill>
            <a:srgbClr val="0047AB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6" name="Text 8"/>
          <p:cNvSpPr/>
          <p:nvPr/>
        </p:nvSpPr>
        <p:spPr>
          <a:xfrm>
            <a:off x="4892465" y="662736"/>
            <a:ext cx="1507861" cy="335756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Feuille</a:t>
            </a:r>
            <a:endParaRPr lang="en-US" sz="1013" dirty="0"/>
          </a:p>
        </p:txBody>
      </p:sp>
      <p:sp>
        <p:nvSpPr>
          <p:cNvPr id="17" name="Shape 9"/>
          <p:cNvSpPr/>
          <p:nvPr/>
        </p:nvSpPr>
        <p:spPr>
          <a:xfrm>
            <a:off x="6130286" y="642938"/>
            <a:ext cx="942026" cy="335756"/>
          </a:xfrm>
          <a:prstGeom prst="rect">
            <a:avLst/>
          </a:prstGeom>
          <a:solidFill>
            <a:srgbClr val="0047AB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8" name="Text 10"/>
          <p:cNvSpPr/>
          <p:nvPr/>
        </p:nvSpPr>
        <p:spPr>
          <a:xfrm>
            <a:off x="6261971" y="628650"/>
            <a:ext cx="1013464" cy="335756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Contenu</a:t>
            </a:r>
            <a:endParaRPr lang="en-US" sz="1013" dirty="0"/>
          </a:p>
        </p:txBody>
      </p:sp>
      <p:sp>
        <p:nvSpPr>
          <p:cNvPr id="19" name="Shape 11"/>
          <p:cNvSpPr/>
          <p:nvPr/>
        </p:nvSpPr>
        <p:spPr>
          <a:xfrm>
            <a:off x="7057606" y="642937"/>
            <a:ext cx="1800644" cy="335756"/>
          </a:xfrm>
          <a:prstGeom prst="rect">
            <a:avLst/>
          </a:prstGeom>
          <a:solidFill>
            <a:srgbClr val="0047AB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0" name="Text 12"/>
          <p:cNvSpPr/>
          <p:nvPr/>
        </p:nvSpPr>
        <p:spPr>
          <a:xfrm>
            <a:off x="7072312" y="642938"/>
            <a:ext cx="1872081" cy="335756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Problématiques</a:t>
            </a:r>
            <a:endParaRPr lang="en-US" sz="1013" dirty="0"/>
          </a:p>
        </p:txBody>
      </p:sp>
      <p:sp>
        <p:nvSpPr>
          <p:cNvPr id="21" name="Text 13"/>
          <p:cNvSpPr/>
          <p:nvPr/>
        </p:nvSpPr>
        <p:spPr>
          <a:xfrm>
            <a:off x="4688267" y="1069548"/>
            <a:ext cx="1487561" cy="293350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CustomerDemographic</a:t>
            </a:r>
            <a:endParaRPr lang="en-US" sz="1013" dirty="0"/>
          </a:p>
        </p:txBody>
      </p:sp>
      <p:sp>
        <p:nvSpPr>
          <p:cNvPr id="22" name="Text 14"/>
          <p:cNvSpPr/>
          <p:nvPr/>
        </p:nvSpPr>
        <p:spPr>
          <a:xfrm>
            <a:off x="6140792" y="954405"/>
            <a:ext cx="1013464" cy="503634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Profils clients</a:t>
            </a:r>
            <a:endParaRPr lang="en-US" sz="1013" dirty="0"/>
          </a:p>
        </p:txBody>
      </p:sp>
      <p:sp>
        <p:nvSpPr>
          <p:cNvPr id="23" name="Text 15"/>
          <p:cNvSpPr/>
          <p:nvPr/>
        </p:nvSpPr>
        <p:spPr>
          <a:xfrm>
            <a:off x="7444455" y="1000283"/>
            <a:ext cx="1407126" cy="449226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Genres mal encodés, valeurs manquantes</a:t>
            </a:r>
            <a:endParaRPr lang="en-US" sz="1013" dirty="0"/>
          </a:p>
        </p:txBody>
      </p:sp>
      <p:sp>
        <p:nvSpPr>
          <p:cNvPr id="25" name="Text 17"/>
          <p:cNvSpPr/>
          <p:nvPr/>
        </p:nvSpPr>
        <p:spPr>
          <a:xfrm>
            <a:off x="4705616" y="1625776"/>
            <a:ext cx="1205442" cy="293350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CustomerAddress</a:t>
            </a:r>
            <a:endParaRPr lang="en-US" sz="1013" dirty="0"/>
          </a:p>
        </p:txBody>
      </p:sp>
      <p:sp>
        <p:nvSpPr>
          <p:cNvPr id="26" name="Text 18"/>
          <p:cNvSpPr/>
          <p:nvPr/>
        </p:nvSpPr>
        <p:spPr>
          <a:xfrm>
            <a:off x="6287390" y="1475548"/>
            <a:ext cx="720655" cy="449226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Adresses clients</a:t>
            </a:r>
            <a:endParaRPr lang="en-US" sz="1013" dirty="0"/>
          </a:p>
        </p:txBody>
      </p:sp>
      <p:sp>
        <p:nvSpPr>
          <p:cNvPr id="27" name="Text 19"/>
          <p:cNvSpPr/>
          <p:nvPr/>
        </p:nvSpPr>
        <p:spPr>
          <a:xfrm>
            <a:off x="7331557" y="1582133"/>
            <a:ext cx="1598131" cy="293350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Standardisation des états</a:t>
            </a:r>
            <a:endParaRPr lang="en-US" sz="1013" dirty="0"/>
          </a:p>
        </p:txBody>
      </p:sp>
      <p:sp>
        <p:nvSpPr>
          <p:cNvPr id="28" name="Text 20"/>
          <p:cNvSpPr/>
          <p:nvPr/>
        </p:nvSpPr>
        <p:spPr>
          <a:xfrm>
            <a:off x="4760096" y="2060744"/>
            <a:ext cx="1079002" cy="293350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Transactions</a:t>
            </a:r>
            <a:endParaRPr lang="en-US" sz="1013" dirty="0"/>
          </a:p>
        </p:txBody>
      </p:sp>
      <p:sp>
        <p:nvSpPr>
          <p:cNvPr id="29" name="Text 21"/>
          <p:cNvSpPr/>
          <p:nvPr/>
        </p:nvSpPr>
        <p:spPr>
          <a:xfrm>
            <a:off x="6267956" y="1982806"/>
            <a:ext cx="720655" cy="449226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Historique d'achats</a:t>
            </a:r>
            <a:endParaRPr lang="en-US" sz="1013" dirty="0"/>
          </a:p>
        </p:txBody>
      </p:sp>
      <p:sp>
        <p:nvSpPr>
          <p:cNvPr id="30" name="Text 22"/>
          <p:cNvSpPr/>
          <p:nvPr/>
        </p:nvSpPr>
        <p:spPr>
          <a:xfrm>
            <a:off x="7574432" y="1995964"/>
            <a:ext cx="1369961" cy="449226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Agrégation par client nécessaire</a:t>
            </a:r>
            <a:endParaRPr lang="en-US" sz="1013" dirty="0"/>
          </a:p>
        </p:txBody>
      </p:sp>
      <p:sp>
        <p:nvSpPr>
          <p:cNvPr id="32" name="Text 24"/>
          <p:cNvSpPr/>
          <p:nvPr/>
        </p:nvSpPr>
        <p:spPr>
          <a:xfrm>
            <a:off x="4782956" y="2477111"/>
            <a:ext cx="1205442" cy="293350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NewCustomerList</a:t>
            </a:r>
            <a:endParaRPr lang="en-US" sz="1013" dirty="0"/>
          </a:p>
        </p:txBody>
      </p:sp>
      <p:sp>
        <p:nvSpPr>
          <p:cNvPr id="33" name="Text 25"/>
          <p:cNvSpPr/>
          <p:nvPr/>
        </p:nvSpPr>
        <p:spPr>
          <a:xfrm>
            <a:off x="6267956" y="2423933"/>
            <a:ext cx="821807" cy="449226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Nouveaux clients</a:t>
            </a:r>
            <a:endParaRPr lang="en-US" sz="1013" dirty="0"/>
          </a:p>
        </p:txBody>
      </p:sp>
      <p:sp>
        <p:nvSpPr>
          <p:cNvPr id="34" name="Text 26"/>
          <p:cNvSpPr/>
          <p:nvPr/>
        </p:nvSpPr>
        <p:spPr>
          <a:xfrm>
            <a:off x="7547727" y="2381970"/>
            <a:ext cx="1474410" cy="449226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À classifier dans les segments existants</a:t>
            </a:r>
            <a:endParaRPr lang="en-US" sz="1013" dirty="0"/>
          </a:p>
        </p:txBody>
      </p:sp>
      <p:pic>
        <p:nvPicPr>
          <p:cNvPr id="35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3954" y="3082771"/>
            <a:ext cx="4028183" cy="182886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890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07778" y="142875"/>
            <a:ext cx="72190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47A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KPMG's</a:t>
            </a:r>
            <a:endParaRPr lang="en-US" sz="1350" dirty="0"/>
          </a:p>
        </p:txBody>
      </p:sp>
      <p:sp>
        <p:nvSpPr>
          <p:cNvPr id="4" name="Text 1"/>
          <p:cNvSpPr/>
          <p:nvPr/>
        </p:nvSpPr>
        <p:spPr>
          <a:xfrm>
            <a:off x="285750" y="285750"/>
            <a:ext cx="8643938" cy="471488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47A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Analyse exploratoire – Insights</a:t>
            </a:r>
            <a:endParaRPr lang="en-US" sz="202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200150"/>
            <a:ext cx="171450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64356" y="1028700"/>
            <a:ext cx="397192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Corrélations entre revenu, âge, fréquence d'achat, etc.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857375"/>
            <a:ext cx="214313" cy="1714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7219" y="1685925"/>
            <a:ext cx="3929063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Segments clients avec comportements d'achat répétitifs.</a:t>
            </a:r>
            <a:endParaRPr lang="en-US" sz="13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514600"/>
            <a:ext cx="192881" cy="17145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5788" y="2392576"/>
            <a:ext cx="3950494" cy="41549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Visualisations exportées (distributions, heatmaps, boxplots).</a:t>
            </a:r>
            <a:endParaRPr lang="en-US" sz="13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171825"/>
            <a:ext cx="192881" cy="17145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85788" y="3000375"/>
            <a:ext cx="3950494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Répartition des clients par secteur d'activité et segment de richesse.</a:t>
            </a:r>
            <a:endParaRPr lang="en-US" sz="1350" dirty="0"/>
          </a:p>
        </p:txBody>
      </p:sp>
      <p:sp>
        <p:nvSpPr>
          <p:cNvPr id="13" name="Shape 6"/>
          <p:cNvSpPr/>
          <p:nvPr/>
        </p:nvSpPr>
        <p:spPr>
          <a:xfrm>
            <a:off x="285750" y="3657600"/>
            <a:ext cx="4179094" cy="1050131"/>
          </a:xfrm>
          <a:prstGeom prst="rect">
            <a:avLst/>
          </a:prstGeom>
          <a:solidFill>
            <a:srgbClr val="E0E0E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4" name="Text 7"/>
          <p:cNvSpPr/>
          <p:nvPr/>
        </p:nvSpPr>
        <p:spPr>
          <a:xfrm>
            <a:off x="392906" y="3764756"/>
            <a:ext cx="403621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0047A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Insights clés</a:t>
            </a:r>
            <a:endParaRPr lang="en-US" sz="1238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906" y="4082653"/>
            <a:ext cx="128588" cy="17145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628650" y="4071938"/>
            <a:ext cx="272118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Majorité des clients sont des "Mass Customer"</a:t>
            </a:r>
            <a:endParaRPr lang="en-US" sz="1013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906" y="4346972"/>
            <a:ext cx="128588" cy="171450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628650" y="4336256"/>
            <a:ext cx="331952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Corrélation entre secteur d'activité et montant des achats</a:t>
            </a:r>
            <a:endParaRPr lang="en-US" sz="1013" dirty="0"/>
          </a:p>
        </p:txBody>
      </p:sp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156" y="871537"/>
            <a:ext cx="4179094" cy="2143125"/>
          </a:xfrm>
          <a:prstGeom prst="rect">
            <a:avLst/>
          </a:prstGeom>
        </p:spPr>
      </p:pic>
      <p:pic>
        <p:nvPicPr>
          <p:cNvPr id="2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9156" y="3045890"/>
            <a:ext cx="4179094" cy="21431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755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07778" y="142875"/>
            <a:ext cx="72190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47A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KPMG's</a:t>
            </a:r>
            <a:endParaRPr lang="en-US" sz="1350" dirty="0"/>
          </a:p>
        </p:txBody>
      </p:sp>
      <p:sp>
        <p:nvSpPr>
          <p:cNvPr id="4" name="Text 1"/>
          <p:cNvSpPr/>
          <p:nvPr/>
        </p:nvSpPr>
        <p:spPr>
          <a:xfrm>
            <a:off x="285750" y="285750"/>
            <a:ext cx="8643938" cy="471488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47A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Méthodologie de modélisation</a:t>
            </a:r>
            <a:endParaRPr lang="en-US" sz="202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200150"/>
            <a:ext cx="214313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7219" y="1028700"/>
            <a:ext cx="3929063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Prétraitement : pipelines numériques et catégoriels, encodage, scaling.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857375"/>
            <a:ext cx="171450" cy="1714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64356" y="1685925"/>
            <a:ext cx="397192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Ajout de variables RFM (Recency, Frequency, Monetary).</a:t>
            </a:r>
            <a:endParaRPr lang="en-US" sz="13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514600"/>
            <a:ext cx="171450" cy="17145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64356" y="2343150"/>
            <a:ext cx="397192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Réduction dimensionnelle (PCA) pour la visualisation.</a:t>
            </a:r>
            <a:endParaRPr lang="en-US" sz="13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171825"/>
            <a:ext cx="214313" cy="17145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07219" y="3000375"/>
            <a:ext cx="3929063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Implémentation de pipelines automatisés pour le traitement des données.</a:t>
            </a:r>
            <a:endParaRPr lang="en-US" sz="135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750" y="3829050"/>
            <a:ext cx="214313" cy="171450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607219" y="3657600"/>
            <a:ext cx="3929063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Validation croisée pour évaluer la stabilité des clusters.</a:t>
            </a:r>
            <a:endParaRPr lang="en-US" sz="1350" dirty="0"/>
          </a:p>
        </p:txBody>
      </p:sp>
      <p:sp>
        <p:nvSpPr>
          <p:cNvPr id="17" name="Shape 9"/>
          <p:cNvSpPr/>
          <p:nvPr/>
        </p:nvSpPr>
        <p:spPr>
          <a:xfrm flipH="1">
            <a:off x="4783107" y="917972"/>
            <a:ext cx="45719" cy="1862479"/>
          </a:xfrm>
          <a:prstGeom prst="rect">
            <a:avLst/>
          </a:prstGeom>
          <a:solidFill>
            <a:srgbClr val="0047AB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8" name="Shape 10"/>
          <p:cNvSpPr/>
          <p:nvPr/>
        </p:nvSpPr>
        <p:spPr>
          <a:xfrm>
            <a:off x="4846621" y="936924"/>
            <a:ext cx="214313" cy="214313"/>
          </a:xfrm>
          <a:prstGeom prst="ellipse">
            <a:avLst/>
          </a:prstGeom>
          <a:solidFill>
            <a:srgbClr val="0047AB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9" name="Text 11"/>
          <p:cNvSpPr/>
          <p:nvPr/>
        </p:nvSpPr>
        <p:spPr>
          <a:xfrm>
            <a:off x="4846622" y="973413"/>
            <a:ext cx="128240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 1</a:t>
            </a:r>
            <a:endParaRPr lang="en-US" sz="900" dirty="0"/>
          </a:p>
        </p:txBody>
      </p:sp>
      <p:sp>
        <p:nvSpPr>
          <p:cNvPr id="20" name="Text 12"/>
          <p:cNvSpPr/>
          <p:nvPr/>
        </p:nvSpPr>
        <p:spPr>
          <a:xfrm>
            <a:off x="5214938" y="940496"/>
            <a:ext cx="225901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Nettoyage et préparation des données</a:t>
            </a:r>
            <a:endParaRPr lang="en-US" sz="1013" dirty="0"/>
          </a:p>
        </p:txBody>
      </p:sp>
      <p:sp>
        <p:nvSpPr>
          <p:cNvPr id="23" name="Shape 15"/>
          <p:cNvSpPr/>
          <p:nvPr/>
        </p:nvSpPr>
        <p:spPr>
          <a:xfrm>
            <a:off x="4846622" y="1259487"/>
            <a:ext cx="214313" cy="214313"/>
          </a:xfrm>
          <a:prstGeom prst="ellipse">
            <a:avLst/>
          </a:prstGeom>
          <a:solidFill>
            <a:srgbClr val="0047AB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4" name="Text 16"/>
          <p:cNvSpPr/>
          <p:nvPr/>
        </p:nvSpPr>
        <p:spPr>
          <a:xfrm>
            <a:off x="4877862" y="1301368"/>
            <a:ext cx="128240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 2</a:t>
            </a:r>
            <a:endParaRPr lang="en-US" sz="900" dirty="0"/>
          </a:p>
        </p:txBody>
      </p:sp>
      <p:sp>
        <p:nvSpPr>
          <p:cNvPr id="25" name="Text 17"/>
          <p:cNvSpPr/>
          <p:nvPr/>
        </p:nvSpPr>
        <p:spPr>
          <a:xfrm>
            <a:off x="5168091" y="1270203"/>
            <a:ext cx="273008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Feature engineering (RFM, variables dérivées)</a:t>
            </a:r>
            <a:endParaRPr lang="en-US" sz="1013" dirty="0"/>
          </a:p>
        </p:txBody>
      </p:sp>
      <p:sp>
        <p:nvSpPr>
          <p:cNvPr id="26" name="Shape 18"/>
          <p:cNvSpPr/>
          <p:nvPr/>
        </p:nvSpPr>
        <p:spPr>
          <a:xfrm>
            <a:off x="4822031" y="2100263"/>
            <a:ext cx="3893344" cy="357188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8" name="Shape 20"/>
          <p:cNvSpPr/>
          <p:nvPr/>
        </p:nvSpPr>
        <p:spPr>
          <a:xfrm>
            <a:off x="4846622" y="1589194"/>
            <a:ext cx="214313" cy="214313"/>
          </a:xfrm>
          <a:prstGeom prst="ellipse">
            <a:avLst/>
          </a:prstGeom>
          <a:solidFill>
            <a:srgbClr val="0047AB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9" name="Text 21"/>
          <p:cNvSpPr/>
          <p:nvPr/>
        </p:nvSpPr>
        <p:spPr>
          <a:xfrm>
            <a:off x="4846622" y="1627101"/>
            <a:ext cx="128240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 3</a:t>
            </a:r>
            <a:endParaRPr lang="en-US" sz="900" dirty="0"/>
          </a:p>
        </p:txBody>
      </p:sp>
      <p:sp>
        <p:nvSpPr>
          <p:cNvPr id="30" name="Text 22"/>
          <p:cNvSpPr/>
          <p:nvPr/>
        </p:nvSpPr>
        <p:spPr>
          <a:xfrm>
            <a:off x="5168091" y="1599910"/>
            <a:ext cx="159403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Encodage et normalisation</a:t>
            </a:r>
            <a:endParaRPr lang="en-US" sz="1013" dirty="0"/>
          </a:p>
        </p:txBody>
      </p:sp>
      <p:sp>
        <p:nvSpPr>
          <p:cNvPr id="33" name="Shape 25"/>
          <p:cNvSpPr/>
          <p:nvPr/>
        </p:nvSpPr>
        <p:spPr>
          <a:xfrm>
            <a:off x="4846622" y="1907076"/>
            <a:ext cx="214313" cy="214313"/>
          </a:xfrm>
          <a:prstGeom prst="ellipse">
            <a:avLst/>
          </a:prstGeom>
          <a:solidFill>
            <a:srgbClr val="0047AB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4" name="Text 26"/>
          <p:cNvSpPr/>
          <p:nvPr/>
        </p:nvSpPr>
        <p:spPr>
          <a:xfrm>
            <a:off x="4846622" y="1944983"/>
            <a:ext cx="128240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 4</a:t>
            </a:r>
            <a:endParaRPr lang="en-US" sz="900" dirty="0"/>
          </a:p>
        </p:txBody>
      </p:sp>
      <p:sp>
        <p:nvSpPr>
          <p:cNvPr id="35" name="Text 27"/>
          <p:cNvSpPr/>
          <p:nvPr/>
        </p:nvSpPr>
        <p:spPr>
          <a:xfrm>
            <a:off x="5168091" y="1917791"/>
            <a:ext cx="192976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Réduction dimensionnelle (PCA)</a:t>
            </a:r>
            <a:endParaRPr lang="en-US" sz="1013" dirty="0"/>
          </a:p>
        </p:txBody>
      </p:sp>
      <p:sp>
        <p:nvSpPr>
          <p:cNvPr id="36" name="Shape 28"/>
          <p:cNvSpPr/>
          <p:nvPr/>
        </p:nvSpPr>
        <p:spPr>
          <a:xfrm>
            <a:off x="4822031" y="3028950"/>
            <a:ext cx="3893344" cy="357188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8" name="Shape 30"/>
          <p:cNvSpPr/>
          <p:nvPr/>
        </p:nvSpPr>
        <p:spPr>
          <a:xfrm>
            <a:off x="4846622" y="2270636"/>
            <a:ext cx="214313" cy="214313"/>
          </a:xfrm>
          <a:prstGeom prst="ellipse">
            <a:avLst/>
          </a:prstGeom>
          <a:solidFill>
            <a:srgbClr val="0047AB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9" name="Text 31"/>
          <p:cNvSpPr/>
          <p:nvPr/>
        </p:nvSpPr>
        <p:spPr>
          <a:xfrm>
            <a:off x="4846622" y="2308543"/>
            <a:ext cx="128240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 5</a:t>
            </a:r>
            <a:endParaRPr lang="en-US" sz="900" dirty="0"/>
          </a:p>
        </p:txBody>
      </p:sp>
      <p:sp>
        <p:nvSpPr>
          <p:cNvPr id="40" name="Text 32"/>
          <p:cNvSpPr/>
          <p:nvPr/>
        </p:nvSpPr>
        <p:spPr>
          <a:xfrm>
            <a:off x="5168091" y="2281351"/>
            <a:ext cx="240875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Application des algorithmes de clustering</a:t>
            </a:r>
            <a:endParaRPr lang="en-US" sz="1013" dirty="0"/>
          </a:p>
        </p:txBody>
      </p:sp>
      <p:sp>
        <p:nvSpPr>
          <p:cNvPr id="43" name="Shape 35"/>
          <p:cNvSpPr/>
          <p:nvPr/>
        </p:nvSpPr>
        <p:spPr>
          <a:xfrm>
            <a:off x="4846622" y="2604045"/>
            <a:ext cx="214313" cy="214313"/>
          </a:xfrm>
          <a:prstGeom prst="ellipse">
            <a:avLst/>
          </a:prstGeom>
          <a:solidFill>
            <a:srgbClr val="0047AB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4" name="Text 36"/>
          <p:cNvSpPr/>
          <p:nvPr/>
        </p:nvSpPr>
        <p:spPr>
          <a:xfrm>
            <a:off x="4846622" y="2641952"/>
            <a:ext cx="128240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 6</a:t>
            </a:r>
            <a:endParaRPr lang="en-US" sz="900" dirty="0"/>
          </a:p>
        </p:txBody>
      </p:sp>
      <p:sp>
        <p:nvSpPr>
          <p:cNvPr id="45" name="Text 37"/>
          <p:cNvSpPr/>
          <p:nvPr/>
        </p:nvSpPr>
        <p:spPr>
          <a:xfrm>
            <a:off x="5168091" y="2614761"/>
            <a:ext cx="244461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Évaluation et sélection du modèle optimal</a:t>
            </a:r>
            <a:endParaRPr lang="en-US" sz="1013" dirty="0"/>
          </a:p>
        </p:txBody>
      </p:sp>
      <p:pic>
        <p:nvPicPr>
          <p:cNvPr id="46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86435" y="3008657"/>
            <a:ext cx="3425599" cy="21669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207778" y="142875"/>
            <a:ext cx="72190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47A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KPMG's</a:t>
            </a:r>
            <a:endParaRPr lang="en-US" sz="1350" dirty="0"/>
          </a:p>
        </p:txBody>
      </p:sp>
      <p:sp>
        <p:nvSpPr>
          <p:cNvPr id="4" name="Text 1"/>
          <p:cNvSpPr/>
          <p:nvPr/>
        </p:nvSpPr>
        <p:spPr>
          <a:xfrm>
            <a:off x="285750" y="322721"/>
            <a:ext cx="2000250" cy="397545"/>
          </a:xfrm>
          <a:prstGeom prst="rect">
            <a:avLst/>
          </a:prstGeom>
          <a:noFill/>
          <a:ln/>
        </p:spPr>
        <p:txBody>
          <a:bodyPr wrap="squar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47A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Modèles testés</a:t>
            </a:r>
            <a:endParaRPr lang="en-US" sz="202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200150"/>
            <a:ext cx="192881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85788" y="1078126"/>
            <a:ext cx="3950494" cy="41549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KMeans, DBSCAN, GMM, Agglomerative Clustering.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857375"/>
            <a:ext cx="171450" cy="1714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64357" y="1735351"/>
            <a:ext cx="3576570" cy="41549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Scores utilisés : Silhouette, Calinski-Harabasz, Davies-Bouldin.</a:t>
            </a:r>
            <a:endParaRPr lang="en-US" sz="13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514600"/>
            <a:ext cx="192881" cy="17145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5788" y="2288701"/>
            <a:ext cx="3555138" cy="62324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KMeans meilleur score composite combinaison de score silhouette, </a:t>
            </a:r>
            <a:r>
              <a:rPr lang="en-US" sz="1350" dirty="0" err="1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Calinski</a:t>
            </a:r>
            <a:r>
              <a:rPr lang="en-US" sz="135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et Davies-Boul.</a:t>
            </a:r>
            <a:endParaRPr lang="en-US" sz="13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171825"/>
            <a:ext cx="171450" cy="17145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64356" y="3000375"/>
            <a:ext cx="397192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Recherche du nombre optimal de clusters par méthode du coude.</a:t>
            </a:r>
            <a:endParaRPr lang="en-US" sz="135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829050"/>
            <a:ext cx="214313" cy="171450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607219" y="3657600"/>
            <a:ext cx="3929063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Évaluation de la stabilité des clusters face aux variations de données.</a:t>
            </a:r>
            <a:endParaRPr lang="en-US" sz="1350" dirty="0"/>
          </a:p>
        </p:txBody>
      </p:sp>
      <p:pic>
        <p:nvPicPr>
          <p:cNvPr id="42" name="Image 41">
            <a:extLst>
              <a:ext uri="{FF2B5EF4-FFF2-40B4-BE49-F238E27FC236}">
                <a16:creationId xmlns:a16="http://schemas.microsoft.com/office/drawing/2014/main" id="{89B5B84C-0AA2-955D-120D-A84BF341DD5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374" t="2657"/>
          <a:stretch>
            <a:fillRect/>
          </a:stretch>
        </p:blipFill>
        <p:spPr>
          <a:xfrm>
            <a:off x="4362994" y="400050"/>
            <a:ext cx="4724476" cy="230608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34A26F2-6483-B81F-440E-8691F979FE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3438" y="3000374"/>
            <a:ext cx="4340352" cy="14801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07778" y="142875"/>
            <a:ext cx="72190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47A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KPMG's</a:t>
            </a:r>
            <a:endParaRPr lang="en-US" sz="1350" dirty="0"/>
          </a:p>
        </p:txBody>
      </p:sp>
      <p:sp>
        <p:nvSpPr>
          <p:cNvPr id="4" name="Text 1"/>
          <p:cNvSpPr/>
          <p:nvPr/>
        </p:nvSpPr>
        <p:spPr>
          <a:xfrm>
            <a:off x="285750" y="285750"/>
            <a:ext cx="8643938" cy="471488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47A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Modèle retenu</a:t>
            </a:r>
            <a:endParaRPr lang="en-US" sz="202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200150"/>
            <a:ext cx="171450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64356" y="1028700"/>
            <a:ext cx="397192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KMeans avec 3 clusters sélectionné automatiquement.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857375"/>
            <a:ext cx="171450" cy="1714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64356" y="1685925"/>
            <a:ext cx="397192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Nombre de clusters optimal détecté par composite de scores.</a:t>
            </a:r>
            <a:endParaRPr lang="en-US" sz="13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514600"/>
            <a:ext cx="214313" cy="17145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07219" y="2343150"/>
            <a:ext cx="3929063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Modèle le plus stable, interprétable, et performant dans le contexte marketing.</a:t>
            </a:r>
            <a:endParaRPr lang="en-US" sz="13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171825"/>
            <a:ext cx="214313" cy="17145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07219" y="3000375"/>
            <a:ext cx="3929063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Pipeline automatisé pour faciliter la mise à jour et la maintenance.</a:t>
            </a:r>
            <a:endParaRPr lang="en-US" sz="1350" dirty="0"/>
          </a:p>
        </p:txBody>
      </p:sp>
      <p:sp>
        <p:nvSpPr>
          <p:cNvPr id="13" name="Shape 6"/>
          <p:cNvSpPr/>
          <p:nvPr/>
        </p:nvSpPr>
        <p:spPr>
          <a:xfrm>
            <a:off x="279164" y="3491508"/>
            <a:ext cx="4179094" cy="1302561"/>
          </a:xfrm>
          <a:prstGeom prst="rect">
            <a:avLst/>
          </a:prstGeom>
          <a:solidFill>
            <a:srgbClr val="E0E0E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4" name="Text 7"/>
          <p:cNvSpPr/>
          <p:nvPr/>
        </p:nvSpPr>
        <p:spPr>
          <a:xfrm>
            <a:off x="392906" y="3517404"/>
            <a:ext cx="403621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0047A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Avantages du modèle KMeans</a:t>
            </a:r>
            <a:endParaRPr lang="en-US" sz="1238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906" y="3756272"/>
            <a:ext cx="171450" cy="17145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671513" y="3745557"/>
            <a:ext cx="308364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Simplicité d'interprétation pour les équipes marketing</a:t>
            </a:r>
            <a:endParaRPr lang="en-US" sz="1013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906" y="4005534"/>
            <a:ext cx="171450" cy="171450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671513" y="3994818"/>
            <a:ext cx="257627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Facilité d'implémentation et de maintenance</a:t>
            </a:r>
            <a:endParaRPr lang="en-US" sz="1013" dirty="0"/>
          </a:p>
        </p:txBody>
      </p:sp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906" y="4270641"/>
            <a:ext cx="171450" cy="171450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671513" y="4259925"/>
            <a:ext cx="234465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Stabilité face aux variations de données</a:t>
            </a:r>
            <a:endParaRPr lang="en-US" sz="1013" dirty="0"/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906" y="4535747"/>
            <a:ext cx="171450" cy="171450"/>
          </a:xfrm>
          <a:prstGeom prst="rect">
            <a:avLst/>
          </a:prstGeom>
        </p:spPr>
      </p:pic>
      <p:sp>
        <p:nvSpPr>
          <p:cNvPr id="22" name="Text 11"/>
          <p:cNvSpPr/>
          <p:nvPr/>
        </p:nvSpPr>
        <p:spPr>
          <a:xfrm>
            <a:off x="671513" y="4525032"/>
            <a:ext cx="313030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Meilleur compromis entre performance et actionabilité</a:t>
            </a:r>
            <a:endParaRPr lang="en-US" sz="1013" dirty="0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10D1ACF1-3CA6-2E74-3886-461E17F3F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2571" y="400050"/>
            <a:ext cx="4471429" cy="2286000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75DAE7D0-BD13-4B0A-DE10-CE78724D94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2571" y="2800350"/>
            <a:ext cx="4399992" cy="199371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07778" y="142875"/>
            <a:ext cx="72190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47A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KPMG's</a:t>
            </a:r>
            <a:endParaRPr lang="en-US" sz="1350" dirty="0"/>
          </a:p>
        </p:txBody>
      </p:sp>
      <p:sp>
        <p:nvSpPr>
          <p:cNvPr id="4" name="Text 1"/>
          <p:cNvSpPr/>
          <p:nvPr/>
        </p:nvSpPr>
        <p:spPr>
          <a:xfrm>
            <a:off x="285750" y="285750"/>
            <a:ext cx="8643938" cy="471488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47A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Résultats de la segmentation</a:t>
            </a:r>
            <a:endParaRPr lang="en-US" sz="2025" dirty="0"/>
          </a:p>
        </p:txBody>
      </p:sp>
      <p:sp>
        <p:nvSpPr>
          <p:cNvPr id="5" name="Shape 2"/>
          <p:cNvSpPr/>
          <p:nvPr/>
        </p:nvSpPr>
        <p:spPr>
          <a:xfrm>
            <a:off x="285750" y="957263"/>
            <a:ext cx="4179094" cy="1121569"/>
          </a:xfrm>
          <a:prstGeom prst="rect">
            <a:avLst/>
          </a:prstGeom>
          <a:solidFill>
            <a:srgbClr val="0047AB">
              <a:alpha val="1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Shape 3"/>
          <p:cNvSpPr/>
          <p:nvPr/>
        </p:nvSpPr>
        <p:spPr>
          <a:xfrm>
            <a:off x="285750" y="957263"/>
            <a:ext cx="35719" cy="1121569"/>
          </a:xfrm>
          <a:prstGeom prst="rect">
            <a:avLst/>
          </a:prstGeom>
          <a:solidFill>
            <a:srgbClr val="0047AB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Text 4"/>
          <p:cNvSpPr/>
          <p:nvPr/>
        </p:nvSpPr>
        <p:spPr>
          <a:xfrm>
            <a:off x="392906" y="1064419"/>
            <a:ext cx="403621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Cluster 0 : Jeunes clients</a:t>
            </a:r>
            <a:endParaRPr lang="en-US" sz="1125" dirty="0"/>
          </a:p>
        </p:txBody>
      </p:sp>
      <p:sp>
        <p:nvSpPr>
          <p:cNvPr id="8" name="Text 5"/>
          <p:cNvSpPr/>
          <p:nvPr/>
        </p:nvSpPr>
        <p:spPr>
          <a:xfrm>
            <a:off x="392906" y="1371600"/>
            <a:ext cx="43336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Profil :</a:t>
            </a:r>
            <a:endParaRPr lang="en-US" sz="900" dirty="0"/>
          </a:p>
        </p:txBody>
      </p:sp>
      <p:sp>
        <p:nvSpPr>
          <p:cNvPr id="9" name="Text 6"/>
          <p:cNvSpPr/>
          <p:nvPr/>
        </p:nvSpPr>
        <p:spPr>
          <a:xfrm>
            <a:off x="754838" y="1366645"/>
            <a:ext cx="1660711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Achats récents et peu fréquents</a:t>
            </a:r>
            <a:endParaRPr lang="en-US" sz="900" dirty="0"/>
          </a:p>
        </p:txBody>
      </p:sp>
      <p:sp>
        <p:nvSpPr>
          <p:cNvPr id="10" name="Text 7"/>
          <p:cNvSpPr/>
          <p:nvPr/>
        </p:nvSpPr>
        <p:spPr>
          <a:xfrm>
            <a:off x="392906" y="1578769"/>
            <a:ext cx="75734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Âge moyen :</a:t>
            </a:r>
            <a:endParaRPr lang="en-US" sz="900" dirty="0"/>
          </a:p>
        </p:txBody>
      </p:sp>
      <p:sp>
        <p:nvSpPr>
          <p:cNvPr id="11" name="Text 8"/>
          <p:cNvSpPr/>
          <p:nvPr/>
        </p:nvSpPr>
        <p:spPr>
          <a:xfrm>
            <a:off x="1078818" y="1573814"/>
            <a:ext cx="545021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25-35 ans</a:t>
            </a:r>
            <a:endParaRPr lang="en-US" sz="900" dirty="0"/>
          </a:p>
        </p:txBody>
      </p:sp>
      <p:sp>
        <p:nvSpPr>
          <p:cNvPr id="12" name="Text 9"/>
          <p:cNvSpPr/>
          <p:nvPr/>
        </p:nvSpPr>
        <p:spPr>
          <a:xfrm>
            <a:off x="392906" y="1780983"/>
            <a:ext cx="923330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Comportement : </a:t>
            </a:r>
            <a:endParaRPr lang="en-US" sz="900" dirty="0"/>
          </a:p>
        </p:txBody>
      </p:sp>
      <p:sp>
        <p:nvSpPr>
          <p:cNvPr id="13" name="Text 10"/>
          <p:cNvSpPr/>
          <p:nvPr/>
        </p:nvSpPr>
        <p:spPr>
          <a:xfrm>
            <a:off x="1275550" y="1785938"/>
            <a:ext cx="1952085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Sensibles aux prix, achats ponctuels</a:t>
            </a:r>
            <a:endParaRPr lang="en-US" sz="900" dirty="0"/>
          </a:p>
        </p:txBody>
      </p:sp>
      <p:sp>
        <p:nvSpPr>
          <p:cNvPr id="14" name="Shape 11"/>
          <p:cNvSpPr/>
          <p:nvPr/>
        </p:nvSpPr>
        <p:spPr>
          <a:xfrm>
            <a:off x="285750" y="2185988"/>
            <a:ext cx="4179094" cy="1121569"/>
          </a:xfrm>
          <a:prstGeom prst="rect">
            <a:avLst/>
          </a:prstGeom>
          <a:solidFill>
            <a:srgbClr val="FF7F00">
              <a:alpha val="1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5" name="Shape 12"/>
          <p:cNvSpPr/>
          <p:nvPr/>
        </p:nvSpPr>
        <p:spPr>
          <a:xfrm>
            <a:off x="285750" y="2185988"/>
            <a:ext cx="35719" cy="1121569"/>
          </a:xfrm>
          <a:prstGeom prst="rect">
            <a:avLst/>
          </a:prstGeom>
          <a:solidFill>
            <a:srgbClr val="FF7F0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6" name="Text 13"/>
          <p:cNvSpPr/>
          <p:nvPr/>
        </p:nvSpPr>
        <p:spPr>
          <a:xfrm>
            <a:off x="392906" y="2293144"/>
            <a:ext cx="403621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Cluster 1 : Clients réguliers</a:t>
            </a:r>
            <a:endParaRPr lang="en-US" sz="1125" dirty="0"/>
          </a:p>
        </p:txBody>
      </p:sp>
      <p:sp>
        <p:nvSpPr>
          <p:cNvPr id="17" name="Text 14"/>
          <p:cNvSpPr/>
          <p:nvPr/>
        </p:nvSpPr>
        <p:spPr>
          <a:xfrm>
            <a:off x="392906" y="2600325"/>
            <a:ext cx="43336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Profil :</a:t>
            </a:r>
            <a:endParaRPr lang="en-US" sz="900" dirty="0"/>
          </a:p>
        </p:txBody>
      </p:sp>
      <p:sp>
        <p:nvSpPr>
          <p:cNvPr id="18" name="Text 15"/>
          <p:cNvSpPr/>
          <p:nvPr/>
        </p:nvSpPr>
        <p:spPr>
          <a:xfrm>
            <a:off x="754838" y="2595370"/>
            <a:ext cx="2327560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Fréquence élevée et panier moyen important</a:t>
            </a:r>
            <a:endParaRPr lang="en-US" sz="900" dirty="0"/>
          </a:p>
        </p:txBody>
      </p:sp>
      <p:sp>
        <p:nvSpPr>
          <p:cNvPr id="19" name="Text 16"/>
          <p:cNvSpPr/>
          <p:nvPr/>
        </p:nvSpPr>
        <p:spPr>
          <a:xfrm>
            <a:off x="392906" y="2807494"/>
            <a:ext cx="75734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Âge moyen :</a:t>
            </a:r>
            <a:endParaRPr lang="en-US" sz="900" dirty="0"/>
          </a:p>
        </p:txBody>
      </p:sp>
      <p:sp>
        <p:nvSpPr>
          <p:cNvPr id="20" name="Text 17"/>
          <p:cNvSpPr/>
          <p:nvPr/>
        </p:nvSpPr>
        <p:spPr>
          <a:xfrm>
            <a:off x="1078818" y="2802539"/>
            <a:ext cx="545021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35-50 ans</a:t>
            </a:r>
            <a:endParaRPr lang="en-US" sz="900" dirty="0"/>
          </a:p>
        </p:txBody>
      </p:sp>
      <p:sp>
        <p:nvSpPr>
          <p:cNvPr id="21" name="Text 18"/>
          <p:cNvSpPr/>
          <p:nvPr/>
        </p:nvSpPr>
        <p:spPr>
          <a:xfrm>
            <a:off x="392906" y="3014663"/>
            <a:ext cx="95408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Comportement :</a:t>
            </a:r>
            <a:endParaRPr lang="en-US" sz="900" dirty="0"/>
          </a:p>
        </p:txBody>
      </p:sp>
      <p:sp>
        <p:nvSpPr>
          <p:cNvPr id="22" name="Text 19"/>
          <p:cNvSpPr/>
          <p:nvPr/>
        </p:nvSpPr>
        <p:spPr>
          <a:xfrm>
            <a:off x="1275550" y="3009708"/>
            <a:ext cx="2295500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Fidèles, intéressés par les produits premium</a:t>
            </a:r>
            <a:endParaRPr lang="en-US" sz="900" dirty="0"/>
          </a:p>
        </p:txBody>
      </p:sp>
      <p:sp>
        <p:nvSpPr>
          <p:cNvPr id="23" name="Shape 20"/>
          <p:cNvSpPr/>
          <p:nvPr/>
        </p:nvSpPr>
        <p:spPr>
          <a:xfrm>
            <a:off x="285750" y="3414713"/>
            <a:ext cx="4179094" cy="1121569"/>
          </a:xfrm>
          <a:prstGeom prst="rect">
            <a:avLst/>
          </a:prstGeom>
          <a:solidFill>
            <a:srgbClr val="E0E0E0">
              <a:alpha val="3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4" name="Shape 21"/>
          <p:cNvSpPr/>
          <p:nvPr/>
        </p:nvSpPr>
        <p:spPr>
          <a:xfrm>
            <a:off x="285750" y="3414713"/>
            <a:ext cx="35719" cy="1121569"/>
          </a:xfrm>
          <a:prstGeom prst="rect">
            <a:avLst/>
          </a:prstGeom>
          <a:solidFill>
            <a:srgbClr val="E0E0E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5" name="Text 22"/>
          <p:cNvSpPr/>
          <p:nvPr/>
        </p:nvSpPr>
        <p:spPr>
          <a:xfrm>
            <a:off x="392906" y="3521869"/>
            <a:ext cx="403621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Cluster 2 : Clients occasionnels</a:t>
            </a:r>
            <a:endParaRPr lang="en-US" sz="1125" dirty="0"/>
          </a:p>
        </p:txBody>
      </p:sp>
      <p:sp>
        <p:nvSpPr>
          <p:cNvPr id="26" name="Text 23"/>
          <p:cNvSpPr/>
          <p:nvPr/>
        </p:nvSpPr>
        <p:spPr>
          <a:xfrm>
            <a:off x="392906" y="3829050"/>
            <a:ext cx="43336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Profil :</a:t>
            </a:r>
            <a:endParaRPr lang="en-US" sz="900" dirty="0"/>
          </a:p>
        </p:txBody>
      </p:sp>
      <p:sp>
        <p:nvSpPr>
          <p:cNvPr id="27" name="Text 24"/>
          <p:cNvSpPr/>
          <p:nvPr/>
        </p:nvSpPr>
        <p:spPr>
          <a:xfrm>
            <a:off x="754838" y="3824095"/>
            <a:ext cx="1923604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Nouveaux clients ou faible fréquence</a:t>
            </a:r>
            <a:endParaRPr lang="en-US" sz="900" dirty="0"/>
          </a:p>
        </p:txBody>
      </p:sp>
      <p:sp>
        <p:nvSpPr>
          <p:cNvPr id="28" name="Text 25"/>
          <p:cNvSpPr/>
          <p:nvPr/>
        </p:nvSpPr>
        <p:spPr>
          <a:xfrm>
            <a:off x="392906" y="4036219"/>
            <a:ext cx="75734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Âge moyen :</a:t>
            </a:r>
            <a:endParaRPr lang="en-US" sz="900" dirty="0"/>
          </a:p>
        </p:txBody>
      </p:sp>
      <p:sp>
        <p:nvSpPr>
          <p:cNvPr id="29" name="Text 26"/>
          <p:cNvSpPr/>
          <p:nvPr/>
        </p:nvSpPr>
        <p:spPr>
          <a:xfrm>
            <a:off x="1078818" y="4031264"/>
            <a:ext cx="1077218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Variable (25-60 ans)</a:t>
            </a:r>
            <a:endParaRPr lang="en-US" sz="900" dirty="0"/>
          </a:p>
        </p:txBody>
      </p:sp>
      <p:sp>
        <p:nvSpPr>
          <p:cNvPr id="30" name="Text 27"/>
          <p:cNvSpPr/>
          <p:nvPr/>
        </p:nvSpPr>
        <p:spPr>
          <a:xfrm>
            <a:off x="392906" y="4243388"/>
            <a:ext cx="95408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Comportement :</a:t>
            </a:r>
            <a:endParaRPr lang="en-US" sz="900" dirty="0"/>
          </a:p>
        </p:txBody>
      </p:sp>
      <p:sp>
        <p:nvSpPr>
          <p:cNvPr id="31" name="Text 28"/>
          <p:cNvSpPr/>
          <p:nvPr/>
        </p:nvSpPr>
        <p:spPr>
          <a:xfrm>
            <a:off x="1275550" y="4238433"/>
            <a:ext cx="1814599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Achats opportunistes, peu fidélisés</a:t>
            </a:r>
            <a:endParaRPr lang="en-US" sz="900" dirty="0"/>
          </a:p>
        </p:txBody>
      </p:sp>
      <p:sp>
        <p:nvSpPr>
          <p:cNvPr id="32" name="Text 29"/>
          <p:cNvSpPr/>
          <p:nvPr/>
        </p:nvSpPr>
        <p:spPr>
          <a:xfrm>
            <a:off x="285750" y="4611846"/>
            <a:ext cx="272229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Distribution équilibrée, profils bien séparés</a:t>
            </a:r>
            <a:endParaRPr lang="en-US" sz="1013" dirty="0"/>
          </a:p>
        </p:txBody>
      </p:sp>
      <p:sp>
        <p:nvSpPr>
          <p:cNvPr id="33" name="Text 30"/>
          <p:cNvSpPr/>
          <p:nvPr/>
        </p:nvSpPr>
        <p:spPr>
          <a:xfrm>
            <a:off x="270835" y="4788376"/>
            <a:ext cx="4208924" cy="33575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avec des caractéristiques distinctes permettant des actions marketing ciblées.</a:t>
            </a:r>
            <a:endParaRPr lang="en-US" sz="1013" dirty="0"/>
          </a:p>
        </p:txBody>
      </p:sp>
      <p:pic>
        <p:nvPicPr>
          <p:cNvPr id="3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07719" y="507206"/>
            <a:ext cx="4179094" cy="2143125"/>
          </a:xfrm>
          <a:prstGeom prst="rect">
            <a:avLst/>
          </a:prstGeom>
        </p:spPr>
      </p:pic>
      <p:pic>
        <p:nvPicPr>
          <p:cNvPr id="35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4875" y="2668191"/>
            <a:ext cx="4179094" cy="21431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07778" y="142875"/>
            <a:ext cx="72190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47A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KPMG's</a:t>
            </a:r>
            <a:endParaRPr lang="en-US" sz="1350" dirty="0"/>
          </a:p>
        </p:txBody>
      </p:sp>
      <p:sp>
        <p:nvSpPr>
          <p:cNvPr id="4" name="Text 1"/>
          <p:cNvSpPr/>
          <p:nvPr/>
        </p:nvSpPr>
        <p:spPr>
          <a:xfrm>
            <a:off x="285750" y="285750"/>
            <a:ext cx="8643938" cy="471488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47A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Recommandations Marketing</a:t>
            </a:r>
            <a:endParaRPr lang="en-US" sz="2025" dirty="0"/>
          </a:p>
        </p:txBody>
      </p:sp>
      <p:sp>
        <p:nvSpPr>
          <p:cNvPr id="5" name="Shape 2"/>
          <p:cNvSpPr/>
          <p:nvPr/>
        </p:nvSpPr>
        <p:spPr>
          <a:xfrm>
            <a:off x="285750" y="957263"/>
            <a:ext cx="4179094" cy="1185863"/>
          </a:xfrm>
          <a:prstGeom prst="rect">
            <a:avLst/>
          </a:prstGeom>
          <a:solidFill>
            <a:srgbClr val="FF7F00">
              <a:alpha val="1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Shape 3"/>
          <p:cNvSpPr/>
          <p:nvPr/>
        </p:nvSpPr>
        <p:spPr>
          <a:xfrm>
            <a:off x="285750" y="957263"/>
            <a:ext cx="45719" cy="1185863"/>
          </a:xfrm>
          <a:prstGeom prst="rect">
            <a:avLst/>
          </a:prstGeom>
          <a:solidFill>
            <a:srgbClr val="FF7F00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1139428"/>
            <a:ext cx="176808" cy="1571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6870" y="1100138"/>
            <a:ext cx="211516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Cluster 1 : Clients réguliers</a:t>
            </a:r>
            <a:endParaRPr lang="en-US" sz="1238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38" y="1453753"/>
            <a:ext cx="100013" cy="10001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14388" y="1407319"/>
            <a:ext cx="277077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Fidélisation via offres premium et abonnements</a:t>
            </a:r>
            <a:endParaRPr lang="en-US" sz="1013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38" y="1703784"/>
            <a:ext cx="100013" cy="10001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814388" y="1657350"/>
            <a:ext cx="268738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Programme de parrainage avec récompenses</a:t>
            </a:r>
            <a:endParaRPr lang="en-US" sz="1013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38" y="1953816"/>
            <a:ext cx="100013" cy="10001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14388" y="1907381"/>
            <a:ext cx="235149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Accès prioritaire aux nouveaux modèles</a:t>
            </a:r>
            <a:endParaRPr lang="en-US" sz="1013" dirty="0"/>
          </a:p>
        </p:txBody>
      </p:sp>
      <p:sp>
        <p:nvSpPr>
          <p:cNvPr id="15" name="Shape 8"/>
          <p:cNvSpPr/>
          <p:nvPr/>
        </p:nvSpPr>
        <p:spPr>
          <a:xfrm>
            <a:off x="285750" y="2235994"/>
            <a:ext cx="4179094" cy="1343025"/>
          </a:xfrm>
          <a:prstGeom prst="rect">
            <a:avLst/>
          </a:prstGeom>
          <a:solidFill>
            <a:srgbClr val="0047AB">
              <a:alpha val="1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6" name="Shape 9"/>
          <p:cNvSpPr/>
          <p:nvPr/>
        </p:nvSpPr>
        <p:spPr>
          <a:xfrm>
            <a:off x="285750" y="2235994"/>
            <a:ext cx="35719" cy="1343025"/>
          </a:xfrm>
          <a:prstGeom prst="rect">
            <a:avLst/>
          </a:prstGeom>
          <a:solidFill>
            <a:srgbClr val="0047AB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25" y="2418159"/>
            <a:ext cx="157163" cy="157163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657225" y="2378869"/>
            <a:ext cx="196684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Cluster 0 : Jeunes clients</a:t>
            </a:r>
            <a:endParaRPr lang="en-US" sz="1238" dirty="0"/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38" y="2732484"/>
            <a:ext cx="100013" cy="100013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814388" y="2686050"/>
            <a:ext cx="342685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Ciblage réseaux sociaux et promotions d'entrée de gamme</a:t>
            </a:r>
            <a:endParaRPr lang="en-US" sz="1013" dirty="0"/>
          </a:p>
        </p:txBody>
      </p:sp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019" y="2953939"/>
            <a:ext cx="100013" cy="100013"/>
          </a:xfrm>
          <a:prstGeom prst="rect">
            <a:avLst/>
          </a:prstGeom>
        </p:spPr>
      </p:pic>
      <p:sp>
        <p:nvSpPr>
          <p:cNvPr id="22" name="Text 12"/>
          <p:cNvSpPr/>
          <p:nvPr/>
        </p:nvSpPr>
        <p:spPr>
          <a:xfrm>
            <a:off x="814388" y="2936081"/>
            <a:ext cx="255673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Offres de financement adaptées aux jeunes</a:t>
            </a:r>
            <a:endParaRPr lang="en-US" sz="1013" dirty="0"/>
          </a:p>
        </p:txBody>
      </p:sp>
      <p:pic>
        <p:nvPicPr>
          <p:cNvPr id="23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863" y="3234078"/>
            <a:ext cx="100013" cy="100013"/>
          </a:xfrm>
          <a:prstGeom prst="rect">
            <a:avLst/>
          </a:prstGeom>
        </p:spPr>
      </p:pic>
      <p:sp>
        <p:nvSpPr>
          <p:cNvPr id="24" name="Text 13"/>
          <p:cNvSpPr/>
          <p:nvPr/>
        </p:nvSpPr>
        <p:spPr>
          <a:xfrm>
            <a:off x="814388" y="3186112"/>
            <a:ext cx="329499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Événements communautaires et expériences de marque</a:t>
            </a:r>
            <a:endParaRPr lang="en-US" sz="1013" dirty="0"/>
          </a:p>
        </p:txBody>
      </p:sp>
      <p:sp>
        <p:nvSpPr>
          <p:cNvPr id="25" name="Shape 14"/>
          <p:cNvSpPr/>
          <p:nvPr/>
        </p:nvSpPr>
        <p:spPr>
          <a:xfrm>
            <a:off x="285750" y="3707606"/>
            <a:ext cx="4179094" cy="1343025"/>
          </a:xfrm>
          <a:prstGeom prst="rect">
            <a:avLst/>
          </a:prstGeom>
          <a:solidFill>
            <a:srgbClr val="E0E0E0">
              <a:alpha val="3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6" name="Shape 15"/>
          <p:cNvSpPr/>
          <p:nvPr/>
        </p:nvSpPr>
        <p:spPr>
          <a:xfrm>
            <a:off x="285750" y="3707606"/>
            <a:ext cx="35719" cy="1343025"/>
          </a:xfrm>
          <a:prstGeom prst="rect">
            <a:avLst/>
          </a:prstGeom>
          <a:solidFill>
            <a:srgbClr val="E0E0E0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27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625" y="3889771"/>
            <a:ext cx="157163" cy="157163"/>
          </a:xfrm>
          <a:prstGeom prst="rect">
            <a:avLst/>
          </a:prstGeom>
        </p:spPr>
      </p:pic>
      <p:sp>
        <p:nvSpPr>
          <p:cNvPr id="28" name="Text 16"/>
          <p:cNvSpPr/>
          <p:nvPr/>
        </p:nvSpPr>
        <p:spPr>
          <a:xfrm>
            <a:off x="657225" y="3850481"/>
            <a:ext cx="244706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Cluster 2 : Clients occasionnels</a:t>
            </a:r>
            <a:endParaRPr lang="en-US" sz="1238" dirty="0"/>
          </a:p>
        </p:txBody>
      </p:sp>
      <p:pic>
        <p:nvPicPr>
          <p:cNvPr id="29" name="Image 1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38" y="4204096"/>
            <a:ext cx="100013" cy="100013"/>
          </a:xfrm>
          <a:prstGeom prst="rect">
            <a:avLst/>
          </a:prstGeom>
        </p:spPr>
      </p:pic>
      <p:sp>
        <p:nvSpPr>
          <p:cNvPr id="30" name="Text 17"/>
          <p:cNvSpPr/>
          <p:nvPr/>
        </p:nvSpPr>
        <p:spPr>
          <a:xfrm>
            <a:off x="814388" y="4157662"/>
            <a:ext cx="253011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Campagnes de réactivation et cross-selling</a:t>
            </a:r>
            <a:endParaRPr lang="en-US" sz="1013" dirty="0"/>
          </a:p>
        </p:txBody>
      </p:sp>
      <p:pic>
        <p:nvPicPr>
          <p:cNvPr id="31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018" y="4457700"/>
            <a:ext cx="100013" cy="100013"/>
          </a:xfrm>
          <a:prstGeom prst="rect">
            <a:avLst/>
          </a:prstGeom>
        </p:spPr>
      </p:pic>
      <p:sp>
        <p:nvSpPr>
          <p:cNvPr id="32" name="Text 18"/>
          <p:cNvSpPr/>
          <p:nvPr/>
        </p:nvSpPr>
        <p:spPr>
          <a:xfrm>
            <a:off x="814388" y="4407693"/>
            <a:ext cx="301371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Offres spéciales pour première visite en concession</a:t>
            </a:r>
            <a:endParaRPr lang="en-US" sz="1013" dirty="0"/>
          </a:p>
        </p:txBody>
      </p:sp>
      <p:pic>
        <p:nvPicPr>
          <p:cNvPr id="33" name="Image 1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38" y="4704159"/>
            <a:ext cx="100013" cy="100013"/>
          </a:xfrm>
          <a:prstGeom prst="rect">
            <a:avLst/>
          </a:prstGeom>
        </p:spPr>
      </p:pic>
      <p:sp>
        <p:nvSpPr>
          <p:cNvPr id="34" name="Text 19"/>
          <p:cNvSpPr/>
          <p:nvPr/>
        </p:nvSpPr>
        <p:spPr>
          <a:xfrm>
            <a:off x="814388" y="4657724"/>
            <a:ext cx="296624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Communication ciblée sur les avantages de fidélité</a:t>
            </a:r>
            <a:endParaRPr lang="en-US" sz="1013" dirty="0"/>
          </a:p>
        </p:txBody>
      </p:sp>
      <p:pic>
        <p:nvPicPr>
          <p:cNvPr id="35" name="Image 1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9156" y="1253728"/>
            <a:ext cx="4179094" cy="2500313"/>
          </a:xfrm>
          <a:prstGeom prst="rect">
            <a:avLst/>
          </a:prstGeom>
        </p:spPr>
      </p:pic>
      <p:sp>
        <p:nvSpPr>
          <p:cNvPr id="36" name="Shape 20"/>
          <p:cNvSpPr/>
          <p:nvPr/>
        </p:nvSpPr>
        <p:spPr>
          <a:xfrm>
            <a:off x="4679156" y="3862831"/>
            <a:ext cx="4179094" cy="1078706"/>
          </a:xfrm>
          <a:prstGeom prst="rect">
            <a:avLst/>
          </a:prstGeom>
          <a:solidFill>
            <a:srgbClr val="E0E0E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7" name="Text 21"/>
          <p:cNvSpPr/>
          <p:nvPr/>
        </p:nvSpPr>
        <p:spPr>
          <a:xfrm>
            <a:off x="4786313" y="3969987"/>
            <a:ext cx="403621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125" dirty="0">
                <a:solidFill>
                  <a:srgbClr val="0047A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ROI Marketing Attendu</a:t>
            </a:r>
            <a:endParaRPr lang="en-US" sz="1125" dirty="0"/>
          </a:p>
        </p:txBody>
      </p:sp>
      <p:sp>
        <p:nvSpPr>
          <p:cNvPr id="38" name="Text 22"/>
          <p:cNvSpPr/>
          <p:nvPr/>
        </p:nvSpPr>
        <p:spPr>
          <a:xfrm>
            <a:off x="4786313" y="4255737"/>
            <a:ext cx="403621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13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Augmentation de 23% du taux de conversion des campagnes</a:t>
            </a:r>
            <a:endParaRPr lang="en-US" sz="1013" dirty="0"/>
          </a:p>
        </p:txBody>
      </p:sp>
      <p:sp>
        <p:nvSpPr>
          <p:cNvPr id="39" name="Text 23"/>
          <p:cNvSpPr/>
          <p:nvPr/>
        </p:nvSpPr>
        <p:spPr>
          <a:xfrm>
            <a:off x="4786313" y="4448618"/>
            <a:ext cx="403621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13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Réduction de 18% du coût d'acquisition client</a:t>
            </a:r>
            <a:endParaRPr lang="en-US" sz="1013" dirty="0"/>
          </a:p>
        </p:txBody>
      </p:sp>
      <p:sp>
        <p:nvSpPr>
          <p:cNvPr id="40" name="Text 24"/>
          <p:cNvSpPr/>
          <p:nvPr/>
        </p:nvSpPr>
        <p:spPr>
          <a:xfrm>
            <a:off x="4786313" y="4641499"/>
            <a:ext cx="403621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13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Augmentation de 15% du panier moyen</a:t>
            </a:r>
            <a:endParaRPr lang="en-US" sz="1013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2244</TotalTime>
  <Words>819</Words>
  <Application>Microsoft Office PowerPoint</Application>
  <PresentationFormat>Affichage à l'écran (16:9)</PresentationFormat>
  <Paragraphs>153</Paragraphs>
  <Slides>10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2" baseType="lpstr"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Pegdwendé Marianne Dakissaga</cp:lastModifiedBy>
  <cp:revision>15</cp:revision>
  <dcterms:created xsi:type="dcterms:W3CDTF">2025-07-01T04:16:04Z</dcterms:created>
  <dcterms:modified xsi:type="dcterms:W3CDTF">2025-07-07T21:02:54Z</dcterms:modified>
</cp:coreProperties>
</file>